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43500" cx="9144000"/>
  <p:notesSz cx="6858000" cy="9144000"/>
  <p:embeddedFontLst>
    <p:embeddedFont>
      <p:font typeface="Nunito"/>
      <p:regular r:id="rId34"/>
      <p:bold r:id="rId35"/>
      <p:italic r:id="rId36"/>
      <p:boldItalic r:id="rId37"/>
    </p:embeddedFont>
    <p:embeddedFont>
      <p:font typeface="Maven Pro"/>
      <p:regular r:id="rId38"/>
      <p:bold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Nunito-bold.fntdata"/><Relationship Id="rId12" Type="http://schemas.openxmlformats.org/officeDocument/2006/relationships/slide" Target="slides/slide7.xml"/><Relationship Id="rId34" Type="http://schemas.openxmlformats.org/officeDocument/2006/relationships/font" Target="fonts/Nunito-regular.fntdata"/><Relationship Id="rId15" Type="http://schemas.openxmlformats.org/officeDocument/2006/relationships/slide" Target="slides/slide10.xml"/><Relationship Id="rId37" Type="http://schemas.openxmlformats.org/officeDocument/2006/relationships/font" Target="fonts/Nunito-boldItalic.fntdata"/><Relationship Id="rId14" Type="http://schemas.openxmlformats.org/officeDocument/2006/relationships/slide" Target="slides/slide9.xml"/><Relationship Id="rId36" Type="http://schemas.openxmlformats.org/officeDocument/2006/relationships/font" Target="fonts/Nunito-italic.fntdata"/><Relationship Id="rId17" Type="http://schemas.openxmlformats.org/officeDocument/2006/relationships/slide" Target="slides/slide12.xml"/><Relationship Id="rId39" Type="http://schemas.openxmlformats.org/officeDocument/2006/relationships/font" Target="fonts/MavenPro-bold.fntdata"/><Relationship Id="rId16" Type="http://schemas.openxmlformats.org/officeDocument/2006/relationships/slide" Target="slides/slide11.xml"/><Relationship Id="rId38" Type="http://schemas.openxmlformats.org/officeDocument/2006/relationships/font" Target="fonts/MavenPro-regular.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26dc1dc8c5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26dc1dc8c5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26dc1dc8c5a_0_8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26dc1dc8c5a_0_8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8d858e27b3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28d858e27b3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g28d858e27b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7" name="Google Shape;337;g28d858e27b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28d858e27b3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3" name="Google Shape;343;g28d858e27b3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28d858e27b3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28d858e27b3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28d858e27b3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5" name="Google Shape;355;g28d858e27b3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g28d858e27b3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0" name="Google Shape;360;g28d858e27b3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g28d858e27b3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6" name="Google Shape;366;g28d858e27b3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28d858e27b3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28d858e27b3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g28d858e27b3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8" name="Google Shape;378;g28d858e27b3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26dc1dc8c5a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26dc1dc8c5a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28d858e27b3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28d858e27b3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g28d858e27b3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9" name="Google Shape;389;g28d858e27b3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g28d858e27b3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5" name="Google Shape;395;g28d858e27b3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28d858e27b3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1" name="Google Shape;401;g28d858e27b3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g26dc1dc8c5a_0_8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7" name="Google Shape;407;g26dc1dc8c5a_0_8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g26dc1dc8c5a_0_1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3" name="Google Shape;413;g26dc1dc8c5a_0_1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g28d858e27b3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9" name="Google Shape;419;g28d858e27b3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g28d858e27b3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5" name="Google Shape;425;g28d858e27b3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28d858e27b3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1" name="Google Shape;431;g28d858e27b3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26dc1dc8c5a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26dc1dc8c5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26dc1dc8c5a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26dc1dc8c5a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26dc1dc8c5a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26dc1dc8c5a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26dc1dc8c5a_0_5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26dc1dc8c5a_0_5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26dc1dc8c5a_0_5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26dc1dc8c5a_0_5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g28d858e27b3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4" name="Google Shape;314;g28d858e27b3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28d858e27b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0" name="Google Shape;320;g28d858e27b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de"/>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3"/>
          <p:cNvSpPr txBox="1"/>
          <p:nvPr>
            <p:ph type="ctrTitle"/>
          </p:nvPr>
        </p:nvSpPr>
        <p:spPr>
          <a:xfrm>
            <a:off x="824000" y="1613825"/>
            <a:ext cx="7710000" cy="18729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de" sz="3300"/>
              <a:t>Informations- und Medienkompetenz</a:t>
            </a:r>
            <a:endParaRPr sz="3300"/>
          </a:p>
          <a:p>
            <a:pPr indent="0" lvl="0" marL="0" rtl="0" algn="ctr">
              <a:spcBef>
                <a:spcPts val="0"/>
              </a:spcBef>
              <a:spcAft>
                <a:spcPts val="0"/>
              </a:spcAft>
              <a:buNone/>
            </a:pPr>
            <a:r>
              <a:t/>
            </a:r>
            <a:endParaRPr sz="3300"/>
          </a:p>
          <a:p>
            <a:pPr indent="0" lvl="0" marL="0" rtl="0" algn="ctr">
              <a:spcBef>
                <a:spcPts val="0"/>
              </a:spcBef>
              <a:spcAft>
                <a:spcPts val="0"/>
              </a:spcAft>
              <a:buNone/>
            </a:pPr>
            <a:r>
              <a:t/>
            </a:r>
            <a:endParaRPr sz="3100"/>
          </a:p>
        </p:txBody>
      </p:sp>
      <p:sp>
        <p:nvSpPr>
          <p:cNvPr id="278" name="Google Shape;278;p13"/>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de"/>
              <a:t>Dr. Patrick Brimioulle</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2"/>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28" name="Google Shape;328;p22"/>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Eine Narration ist eine Erzählung</a:t>
            </a:r>
            <a:endParaRPr sz="1600"/>
          </a:p>
          <a:p>
            <a:pPr indent="-330200" lvl="0" marL="457200" rtl="0" algn="l">
              <a:spcBef>
                <a:spcPts val="0"/>
              </a:spcBef>
              <a:spcAft>
                <a:spcPts val="0"/>
              </a:spcAft>
              <a:buSzPts val="1600"/>
              <a:buChar char="●"/>
            </a:pPr>
            <a:r>
              <a:rPr lang="de" sz="1600"/>
              <a:t>Beim narrativen Framing wird ein Sachverhalt in eine Erzählstruktur eingebunden</a:t>
            </a:r>
            <a:endParaRPr sz="1600"/>
          </a:p>
          <a:p>
            <a:pPr indent="-330200" lvl="0" marL="457200" rtl="0" algn="l">
              <a:spcBef>
                <a:spcPts val="0"/>
              </a:spcBef>
              <a:spcAft>
                <a:spcPts val="0"/>
              </a:spcAft>
              <a:buSzPts val="1600"/>
              <a:buChar char="●"/>
            </a:pPr>
            <a:r>
              <a:rPr lang="de" sz="1600"/>
              <a:t>Deshalb folgt die Berichterstattung oft einer (meist primitiven) Erzähllogik,</a:t>
            </a:r>
            <a:endParaRPr sz="1600"/>
          </a:p>
          <a:p>
            <a:pPr indent="-330200" lvl="0" marL="457200" rtl="0" algn="l">
              <a:spcBef>
                <a:spcPts val="0"/>
              </a:spcBef>
              <a:spcAft>
                <a:spcPts val="0"/>
              </a:spcAft>
              <a:buSzPts val="1600"/>
              <a:buChar char="●"/>
            </a:pPr>
            <a:r>
              <a:rPr lang="de" sz="1600"/>
              <a:t>wodurch alles sehr eindeutig und stromlinienförmig wirkt</a:t>
            </a:r>
            <a:endParaRPr sz="1600"/>
          </a:p>
          <a:p>
            <a:pPr indent="-330200" lvl="1" marL="914400" rtl="0" algn="l">
              <a:spcBef>
                <a:spcPts val="0"/>
              </a:spcBef>
              <a:spcAft>
                <a:spcPts val="0"/>
              </a:spcAft>
              <a:buSzPts val="1600"/>
              <a:buChar char="○"/>
            </a:pPr>
            <a:r>
              <a:rPr lang="de" sz="1600"/>
              <a:t>es bleiben innerhalb solcher Frames meist keine offenen Fragen, weil eine gute Erzählung alle wichtigen Fragen beantwortet</a:t>
            </a:r>
            <a:endParaRPr sz="1600"/>
          </a:p>
          <a:p>
            <a:pPr indent="-330200" lvl="1" marL="914400" rtl="0" algn="l">
              <a:spcBef>
                <a:spcPts val="0"/>
              </a:spcBef>
              <a:spcAft>
                <a:spcPts val="0"/>
              </a:spcAft>
              <a:buSzPts val="1600"/>
              <a:buChar char="○"/>
            </a:pPr>
            <a:r>
              <a:rPr lang="de" sz="1600"/>
              <a:t>tatsächliche Unsicherheiten und unbekannte Größen werden ausgeblendet</a:t>
            </a:r>
            <a:endParaRPr sz="16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2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34" name="Google Shape;334;p23"/>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lnSpcReduction="20000"/>
          </a:bodyPr>
          <a:lstStyle/>
          <a:p>
            <a:pPr indent="-330200" lvl="0" marL="457200" rtl="0" algn="l">
              <a:spcBef>
                <a:spcPts val="0"/>
              </a:spcBef>
              <a:spcAft>
                <a:spcPts val="0"/>
              </a:spcAft>
              <a:buSzPts val="1600"/>
              <a:buChar char="●"/>
            </a:pPr>
            <a:r>
              <a:rPr lang="de" sz="1600"/>
              <a:t>Narratives-Framing ist in der Regel deutlich komplexer als die bereits dargestellten Frames</a:t>
            </a:r>
            <a:endParaRPr sz="1600"/>
          </a:p>
          <a:p>
            <a:pPr indent="-330200" lvl="0" marL="457200" rtl="0" algn="l">
              <a:spcBef>
                <a:spcPts val="0"/>
              </a:spcBef>
              <a:spcAft>
                <a:spcPts val="0"/>
              </a:spcAft>
              <a:buSzPts val="1600"/>
              <a:buChar char="●"/>
            </a:pPr>
            <a:r>
              <a:rPr lang="de" sz="1600"/>
              <a:t>Erinnerung: mehrere Frames können kombiniert werden</a:t>
            </a:r>
            <a:endParaRPr sz="1600"/>
          </a:p>
          <a:p>
            <a:pPr indent="-330200" lvl="0" marL="457200" rtl="0" algn="l">
              <a:spcBef>
                <a:spcPts val="0"/>
              </a:spcBef>
              <a:spcAft>
                <a:spcPts val="0"/>
              </a:spcAft>
              <a:buSzPts val="1600"/>
              <a:buChar char="●"/>
            </a:pPr>
            <a:r>
              <a:rPr lang="de" sz="1600"/>
              <a:t>Beim narrativen Framing wird in der Regel auch Werte-Framing und Frame-Bridging eingesetzt</a:t>
            </a:r>
            <a:endParaRPr sz="1600"/>
          </a:p>
          <a:p>
            <a:pPr indent="-330200" lvl="0" marL="457200" rtl="0" algn="l">
              <a:spcBef>
                <a:spcPts val="0"/>
              </a:spcBef>
              <a:spcAft>
                <a:spcPts val="0"/>
              </a:spcAft>
              <a:buSzPts val="1600"/>
              <a:buChar char="●"/>
            </a:pPr>
            <a:r>
              <a:rPr lang="de" sz="1600"/>
              <a:t>Zusätzlich liefert ein narrativer Frame immer einen Kausalzusammenhang</a:t>
            </a:r>
            <a:endParaRPr sz="1600"/>
          </a:p>
          <a:p>
            <a:pPr indent="-330200" lvl="1" marL="914400" rtl="0" algn="l">
              <a:spcBef>
                <a:spcPts val="0"/>
              </a:spcBef>
              <a:spcAft>
                <a:spcPts val="0"/>
              </a:spcAft>
              <a:buSzPts val="1600"/>
              <a:buChar char="○"/>
            </a:pPr>
            <a:r>
              <a:rPr lang="de" sz="1600"/>
              <a:t>es wird immer erklärt, wieso bestimmte Akteure handeln, wie sie handeln</a:t>
            </a:r>
            <a:endParaRPr sz="1600"/>
          </a:p>
          <a:p>
            <a:pPr indent="-330200" lvl="1" marL="914400" rtl="0" algn="l">
              <a:spcBef>
                <a:spcPts val="0"/>
              </a:spcBef>
              <a:spcAft>
                <a:spcPts val="0"/>
              </a:spcAft>
              <a:buSzPts val="1600"/>
              <a:buChar char="○"/>
            </a:pPr>
            <a:r>
              <a:rPr lang="de" sz="1600"/>
              <a:t>diese Erklärungen orientieren sich meist an Werte-Frames und Absicht des Framers</a:t>
            </a:r>
            <a:endParaRPr sz="1600"/>
          </a:p>
          <a:p>
            <a:pPr indent="-330200" lvl="1" marL="914400" rtl="0" algn="l">
              <a:spcBef>
                <a:spcPts val="0"/>
              </a:spcBef>
              <a:spcAft>
                <a:spcPts val="0"/>
              </a:spcAft>
              <a:buSzPts val="1600"/>
              <a:buChar char="○"/>
            </a:pPr>
            <a:r>
              <a:rPr lang="de" sz="1600"/>
              <a:t>Diese Erklärungen sind in der Regel sehr einfach gehalten</a:t>
            </a:r>
            <a:endParaRPr sz="1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2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40" name="Google Shape;340;p24"/>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de" sz="1600"/>
              <a:t>Merkmale von narrativem Framings</a:t>
            </a:r>
            <a:endParaRPr sz="1600"/>
          </a:p>
          <a:p>
            <a:pPr indent="-322580" lvl="0" marL="457200" rtl="0" algn="l">
              <a:spcBef>
                <a:spcPts val="1200"/>
              </a:spcBef>
              <a:spcAft>
                <a:spcPts val="0"/>
              </a:spcAft>
              <a:buSzPct val="100000"/>
              <a:buChar char="●"/>
            </a:pPr>
            <a:r>
              <a:rPr lang="de" sz="1600"/>
              <a:t>Narrative sind zwar komplexer als Werte-Framing, bleiben aber insgesamt primitiv </a:t>
            </a:r>
            <a:endParaRPr sz="1600"/>
          </a:p>
          <a:p>
            <a:pPr indent="-322580" lvl="1" marL="914400" rtl="0" algn="l">
              <a:spcBef>
                <a:spcPts val="0"/>
              </a:spcBef>
              <a:spcAft>
                <a:spcPts val="0"/>
              </a:spcAft>
              <a:buSzPct val="100000"/>
              <a:buChar char="○"/>
            </a:pPr>
            <a:r>
              <a:rPr lang="de" sz="1600"/>
              <a:t>primitiver als viele fiktionale Erzählungen (eventuell, weil man sich hier Mühe gibt, realistische Geschichten zu erzählen)</a:t>
            </a:r>
            <a:endParaRPr sz="1600"/>
          </a:p>
          <a:p>
            <a:pPr indent="-322580" lvl="0" marL="457200" rtl="0" algn="l">
              <a:spcBef>
                <a:spcPts val="0"/>
              </a:spcBef>
              <a:spcAft>
                <a:spcPts val="0"/>
              </a:spcAft>
              <a:buSzPct val="100000"/>
              <a:buChar char="●"/>
            </a:pPr>
            <a:r>
              <a:rPr lang="de" sz="1600"/>
              <a:t>Es herrscht meist eine klare Dichotomie: Gut  ←→ Böse</a:t>
            </a:r>
            <a:endParaRPr sz="1600"/>
          </a:p>
          <a:p>
            <a:pPr indent="-322580" lvl="0" marL="457200" rtl="0" algn="l">
              <a:spcBef>
                <a:spcPts val="0"/>
              </a:spcBef>
              <a:spcAft>
                <a:spcPts val="0"/>
              </a:spcAft>
              <a:buSzPct val="100000"/>
              <a:buChar char="●"/>
            </a:pPr>
            <a:r>
              <a:rPr lang="de" sz="1600"/>
              <a:t>Es treten verschiedene Protagonisten auf:</a:t>
            </a:r>
            <a:endParaRPr sz="1600"/>
          </a:p>
          <a:p>
            <a:pPr indent="-322580" lvl="1" marL="914400" rtl="0" algn="l">
              <a:spcBef>
                <a:spcPts val="0"/>
              </a:spcBef>
              <a:spcAft>
                <a:spcPts val="0"/>
              </a:spcAft>
              <a:buSzPct val="100000"/>
              <a:buChar char="○"/>
            </a:pPr>
            <a:r>
              <a:rPr lang="de" sz="1600"/>
              <a:t>der Held</a:t>
            </a:r>
            <a:endParaRPr sz="1600"/>
          </a:p>
          <a:p>
            <a:pPr indent="-322580" lvl="1" marL="914400" rtl="0" algn="l">
              <a:spcBef>
                <a:spcPts val="0"/>
              </a:spcBef>
              <a:spcAft>
                <a:spcPts val="0"/>
              </a:spcAft>
              <a:buSzPct val="100000"/>
              <a:buChar char="○"/>
            </a:pPr>
            <a:r>
              <a:rPr lang="de" sz="1600"/>
              <a:t>der Bösewicht</a:t>
            </a:r>
            <a:endParaRPr sz="1600"/>
          </a:p>
          <a:p>
            <a:pPr indent="-322580" lvl="1" marL="914400" rtl="0" algn="l">
              <a:spcBef>
                <a:spcPts val="0"/>
              </a:spcBef>
              <a:spcAft>
                <a:spcPts val="0"/>
              </a:spcAft>
              <a:buSzPct val="100000"/>
              <a:buChar char="○"/>
            </a:pPr>
            <a:r>
              <a:rPr lang="de" sz="1600"/>
              <a:t>das zu rettende Opfer</a:t>
            </a:r>
            <a:endParaRPr sz="1600"/>
          </a:p>
          <a:p>
            <a:pPr indent="-322580" lvl="0" marL="457200" rtl="0" algn="l">
              <a:spcBef>
                <a:spcPts val="0"/>
              </a:spcBef>
              <a:spcAft>
                <a:spcPts val="0"/>
              </a:spcAft>
              <a:buSzPct val="100000"/>
              <a:buChar char="●"/>
            </a:pPr>
            <a:r>
              <a:rPr lang="de" sz="1600"/>
              <a:t>Die dargestellten Akteure sind auf diese Rollen festgelegt. Es gibt in der Regel keine Nuancen</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2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46" name="Google Shape;346;p25"/>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 Erinnerung: beim emotionalen Framing sollen gezielt Emotionen geweckt werden</a:t>
            </a:r>
            <a:endParaRPr sz="1600"/>
          </a:p>
          <a:p>
            <a:pPr indent="-330200" lvl="0" marL="457200" rtl="0" algn="l">
              <a:spcBef>
                <a:spcPts val="0"/>
              </a:spcBef>
              <a:spcAft>
                <a:spcPts val="0"/>
              </a:spcAft>
              <a:buSzPts val="1600"/>
              <a:buChar char="●"/>
            </a:pPr>
            <a:r>
              <a:rPr lang="de" sz="1600"/>
              <a:t>Der Bösewicht wird auf eine Art dargestellt, die den Zorn der Zuschauer wecken soll</a:t>
            </a:r>
            <a:endParaRPr sz="1600"/>
          </a:p>
          <a:p>
            <a:pPr indent="-330200" lvl="1" marL="914400" rtl="0" algn="l">
              <a:spcBef>
                <a:spcPts val="0"/>
              </a:spcBef>
              <a:spcAft>
                <a:spcPts val="0"/>
              </a:spcAft>
              <a:buSzPts val="1600"/>
              <a:buChar char="○"/>
            </a:pPr>
            <a:r>
              <a:rPr lang="de" sz="1600"/>
              <a:t>durch Zorn steigt die Bereitschaft Strafmaßnahmen zu befürworten</a:t>
            </a:r>
            <a:endParaRPr sz="1600"/>
          </a:p>
          <a:p>
            <a:pPr indent="-330200" lvl="0" marL="457200" rtl="0" algn="l">
              <a:spcBef>
                <a:spcPts val="0"/>
              </a:spcBef>
              <a:spcAft>
                <a:spcPts val="0"/>
              </a:spcAft>
              <a:buSzPts val="1600"/>
              <a:buChar char="●"/>
            </a:pPr>
            <a:r>
              <a:rPr lang="de" sz="1600"/>
              <a:t>Das Opfer wird besonders unschuldig dargestellt und sein Leid bekommt viel Aufmerksamkeit</a:t>
            </a:r>
            <a:endParaRPr sz="1600"/>
          </a:p>
          <a:p>
            <a:pPr indent="-330200" lvl="1" marL="914400" rtl="0" algn="l">
              <a:spcBef>
                <a:spcPts val="0"/>
              </a:spcBef>
              <a:spcAft>
                <a:spcPts val="0"/>
              </a:spcAft>
              <a:buSzPts val="1600"/>
              <a:buChar char="○"/>
            </a:pPr>
            <a:r>
              <a:rPr lang="de" sz="1600"/>
              <a:t>Mitleid erhöht Hilfsbereitschaft</a:t>
            </a:r>
            <a:endParaRPr sz="1600"/>
          </a:p>
          <a:p>
            <a:pPr indent="-330200" lvl="0" marL="457200" rtl="0" algn="l">
              <a:spcBef>
                <a:spcPts val="0"/>
              </a:spcBef>
              <a:spcAft>
                <a:spcPts val="0"/>
              </a:spcAft>
              <a:buSzPts val="1600"/>
              <a:buChar char="●"/>
            </a:pPr>
            <a:r>
              <a:rPr lang="de" sz="1600"/>
              <a:t>der Held dient als Identifikationsfigur des Zuschauers</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2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52" name="Google Shape;352;p26"/>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der Held wird natürlich durch seine Werte definiert → Werte-Framing</a:t>
            </a:r>
            <a:endParaRPr sz="1600"/>
          </a:p>
          <a:p>
            <a:pPr indent="-330200" lvl="0" marL="457200" rtl="0" algn="l">
              <a:spcBef>
                <a:spcPts val="0"/>
              </a:spcBef>
              <a:spcAft>
                <a:spcPts val="0"/>
              </a:spcAft>
              <a:buSzPts val="1600"/>
              <a:buChar char="●"/>
            </a:pPr>
            <a:r>
              <a:rPr lang="de" sz="1600"/>
              <a:t>das Werte-Framing sorgt dafür, dass der Zorn des Zuschauers nicht nur auf den Bösewicht gelenkt wird, sondern auch auf alle, die dem Helden widersprechen</a:t>
            </a:r>
            <a:endParaRPr sz="1600"/>
          </a:p>
          <a:p>
            <a:pPr indent="-330200" lvl="1" marL="914400" rtl="0" algn="l">
              <a:spcBef>
                <a:spcPts val="0"/>
              </a:spcBef>
              <a:spcAft>
                <a:spcPts val="0"/>
              </a:spcAft>
              <a:buSzPts val="1600"/>
              <a:buChar char="○"/>
            </a:pPr>
            <a:r>
              <a:rPr lang="de" sz="1600"/>
              <a:t>Die Handlungen des Helden (oder die geforderten Handlungen) werden mit seinen Werten gleichgesetzt</a:t>
            </a:r>
            <a:endParaRPr sz="1600"/>
          </a:p>
          <a:p>
            <a:pPr indent="-330200" lvl="0" marL="457200" rtl="0" algn="l">
              <a:spcBef>
                <a:spcPts val="0"/>
              </a:spcBef>
              <a:spcAft>
                <a:spcPts val="0"/>
              </a:spcAft>
              <a:buSzPts val="1600"/>
              <a:buChar char="●"/>
            </a:pPr>
            <a:r>
              <a:rPr lang="de" sz="1600"/>
              <a:t>narratives Framing ist besonders beliebt, wo bereits eine Konfliktsituation herrscht</a:t>
            </a:r>
            <a:endParaRPr sz="1600"/>
          </a:p>
          <a:p>
            <a:pPr indent="-330200" lvl="1" marL="914400" rtl="0" algn="l">
              <a:spcBef>
                <a:spcPts val="0"/>
              </a:spcBef>
              <a:spcAft>
                <a:spcPts val="0"/>
              </a:spcAft>
              <a:buSzPts val="1600"/>
              <a:buChar char="○"/>
            </a:pPr>
            <a:r>
              <a:rPr lang="de" sz="1600"/>
              <a:t>besonders beliebt in der Kriegsberichterstattung und im Sport</a:t>
            </a:r>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7"/>
          <p:cNvSpPr txBox="1"/>
          <p:nvPr>
            <p:ph type="title"/>
          </p:nvPr>
        </p:nvSpPr>
        <p:spPr>
          <a:xfrm>
            <a:off x="665325" y="1613825"/>
            <a:ext cx="8022300" cy="18729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de"/>
              <a:t>Beispiel</a:t>
            </a:r>
            <a:endParaRPr/>
          </a:p>
          <a:p>
            <a:pPr indent="0" lvl="0" marL="0" rtl="0" algn="ctr">
              <a:spcBef>
                <a:spcPts val="0"/>
              </a:spcBef>
              <a:spcAft>
                <a:spcPts val="0"/>
              </a:spcAft>
              <a:buNone/>
            </a:pPr>
            <a:r>
              <a:rPr lang="de"/>
              <a:t>Narratives Framing beim Fußball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2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Beispiel narratives Framing beim Sport</a:t>
            </a:r>
            <a:endParaRPr/>
          </a:p>
        </p:txBody>
      </p:sp>
      <p:sp>
        <p:nvSpPr>
          <p:cNvPr id="363" name="Google Shape;363;p28"/>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Emotionalisierung ist wichtiger Bestandteil der Sportberichterstattung</a:t>
            </a:r>
            <a:endParaRPr sz="1600"/>
          </a:p>
          <a:p>
            <a:pPr indent="-330200" lvl="0" marL="457200" rtl="0" algn="l">
              <a:spcBef>
                <a:spcPts val="0"/>
              </a:spcBef>
              <a:spcAft>
                <a:spcPts val="0"/>
              </a:spcAft>
              <a:buSzPts val="1600"/>
              <a:buChar char="●"/>
            </a:pPr>
            <a:r>
              <a:rPr lang="de" sz="1600"/>
              <a:t>Held: die eigene Mannschaft, ein bestimmter Spieler, Trainer</a:t>
            </a:r>
            <a:endParaRPr sz="1600"/>
          </a:p>
          <a:p>
            <a:pPr indent="-330200" lvl="0" marL="457200" rtl="0" algn="l">
              <a:spcBef>
                <a:spcPts val="0"/>
              </a:spcBef>
              <a:spcAft>
                <a:spcPts val="0"/>
              </a:spcAft>
              <a:buSzPts val="1600"/>
              <a:buChar char="●"/>
            </a:pPr>
            <a:r>
              <a:rPr lang="de" sz="1600"/>
              <a:t>Bösewicht: die gegnerische Mannschaft, bestimmte Spieler</a:t>
            </a:r>
            <a:endParaRPr sz="1600"/>
          </a:p>
          <a:p>
            <a:pPr indent="-330200" lvl="0" marL="457200" rtl="0" algn="l">
              <a:spcBef>
                <a:spcPts val="0"/>
              </a:spcBef>
              <a:spcAft>
                <a:spcPts val="0"/>
              </a:spcAft>
              <a:buSzPts val="1600"/>
              <a:buChar char="●"/>
            </a:pPr>
            <a:r>
              <a:rPr lang="de" sz="1600"/>
              <a:t>wichtige Nebenfiguren: Fortuna, Schiedsrichter, Linienrichter</a:t>
            </a:r>
            <a:endParaRPr sz="1600"/>
          </a:p>
          <a:p>
            <a:pPr indent="0" lvl="0" marL="0" rtl="0" algn="l">
              <a:spcBef>
                <a:spcPts val="1200"/>
              </a:spcBef>
              <a:spcAft>
                <a:spcPts val="0"/>
              </a:spcAft>
              <a:buNone/>
            </a:pPr>
            <a:r>
              <a:rPr lang="de" sz="1600"/>
              <a:t>→ es geht nicht um die nüchterne Präsentation des Spielergebnis</a:t>
            </a:r>
            <a:endParaRPr sz="1600"/>
          </a:p>
          <a:p>
            <a:pPr indent="-330200" lvl="0" marL="457200" rtl="0" algn="l">
              <a:spcBef>
                <a:spcPts val="1200"/>
              </a:spcBef>
              <a:spcAft>
                <a:spcPts val="0"/>
              </a:spcAft>
              <a:buSzPts val="1600"/>
              <a:buChar char="●"/>
            </a:pPr>
            <a:r>
              <a:rPr lang="de" sz="1600"/>
              <a:t>Der Spielverlauf wird als Geschichte erzählt</a:t>
            </a:r>
            <a:endParaRPr sz="1600"/>
          </a:p>
          <a:p>
            <a:pPr indent="-330200" lvl="0" marL="457200" rtl="0" algn="l">
              <a:spcBef>
                <a:spcPts val="0"/>
              </a:spcBef>
              <a:spcAft>
                <a:spcPts val="0"/>
              </a:spcAft>
              <a:buSzPts val="1600"/>
              <a:buChar char="●"/>
            </a:pPr>
            <a:r>
              <a:rPr lang="de" sz="1600"/>
              <a:t>Der Unterhaltungseffekt spielt eine wichtige Rolle</a:t>
            </a:r>
            <a:endParaRPr sz="1600"/>
          </a:p>
          <a:p>
            <a:pPr indent="-330200" lvl="0" marL="457200" rtl="0" algn="l">
              <a:spcBef>
                <a:spcPts val="0"/>
              </a:spcBef>
              <a:spcAft>
                <a:spcPts val="0"/>
              </a:spcAft>
              <a:buSzPts val="1600"/>
              <a:buChar char="●"/>
            </a:pPr>
            <a:r>
              <a:rPr lang="de" sz="1600"/>
              <a:t>Aspekte werden gezielt ausgelassen oder hervorgehoben, um der Geschichte den richtigen Spin zu geben</a:t>
            </a:r>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2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t>
            </a:r>
            <a:r>
              <a:rPr lang="de"/>
              <a:t>arratives Framing</a:t>
            </a:r>
            <a:endParaRPr/>
          </a:p>
        </p:txBody>
      </p:sp>
      <p:sp>
        <p:nvSpPr>
          <p:cNvPr id="369" name="Google Shape;369;p29"/>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Das narrative Framing wird bestimmt durch den Autor</a:t>
            </a:r>
            <a:endParaRPr sz="1600"/>
          </a:p>
          <a:p>
            <a:pPr indent="-330200" lvl="1" marL="914400" rtl="0" algn="l">
              <a:spcBef>
                <a:spcPts val="0"/>
              </a:spcBef>
              <a:spcAft>
                <a:spcPts val="0"/>
              </a:spcAft>
              <a:buSzPts val="1600"/>
              <a:buChar char="○"/>
            </a:pPr>
            <a:r>
              <a:rPr lang="de" sz="1600"/>
              <a:t>welcher Partei gehört er an?</a:t>
            </a:r>
            <a:endParaRPr sz="1600"/>
          </a:p>
          <a:p>
            <a:pPr indent="-330200" lvl="1" marL="914400" rtl="0" algn="l">
              <a:spcBef>
                <a:spcPts val="0"/>
              </a:spcBef>
              <a:spcAft>
                <a:spcPts val="0"/>
              </a:spcAft>
              <a:buSzPts val="1600"/>
              <a:buChar char="○"/>
            </a:pPr>
            <a:r>
              <a:rPr lang="de" sz="1600"/>
              <a:t>Welche Meinung soll erzeugt werden</a:t>
            </a:r>
            <a:endParaRPr sz="1600"/>
          </a:p>
          <a:p>
            <a:pPr indent="-330200" lvl="0" marL="457200" rtl="0" algn="l">
              <a:spcBef>
                <a:spcPts val="0"/>
              </a:spcBef>
              <a:spcAft>
                <a:spcPts val="0"/>
              </a:spcAft>
              <a:buSzPts val="1600"/>
              <a:buChar char="●"/>
            </a:pPr>
            <a:r>
              <a:rPr lang="de" sz="1600"/>
              <a:t>das Framing ist unabhängig von der Faktenlage</a:t>
            </a:r>
            <a:endParaRPr sz="1600"/>
          </a:p>
          <a:p>
            <a:pPr indent="-330200" lvl="1" marL="914400" rtl="0" algn="l">
              <a:spcBef>
                <a:spcPts val="0"/>
              </a:spcBef>
              <a:spcAft>
                <a:spcPts val="0"/>
              </a:spcAft>
              <a:buSzPts val="1600"/>
              <a:buChar char="○"/>
            </a:pPr>
            <a:r>
              <a:rPr lang="de" sz="1600"/>
              <a:t>Informationen, die ins Narrativ passen werden eingearbeitet</a:t>
            </a:r>
            <a:endParaRPr sz="1600"/>
          </a:p>
          <a:p>
            <a:pPr indent="-330200" lvl="1" marL="914400" rtl="0" algn="l">
              <a:spcBef>
                <a:spcPts val="0"/>
              </a:spcBef>
              <a:spcAft>
                <a:spcPts val="0"/>
              </a:spcAft>
              <a:buSzPts val="1600"/>
              <a:buChar char="○"/>
            </a:pPr>
            <a:r>
              <a:rPr lang="de" sz="1600"/>
              <a:t>Informationen, die nicht hineinpassen, werden in der Regel ignoriert, bei Bedarf verzerrt, um sich passend zu machen</a:t>
            </a:r>
            <a:endParaRPr sz="1600"/>
          </a:p>
          <a:p>
            <a:pPr indent="-330200" lvl="1" marL="914400" rtl="0" algn="l">
              <a:spcBef>
                <a:spcPts val="0"/>
              </a:spcBef>
              <a:spcAft>
                <a:spcPts val="0"/>
              </a:spcAft>
              <a:buSzPts val="1600"/>
              <a:buChar char="○"/>
            </a:pPr>
            <a:r>
              <a:rPr lang="de" sz="1600"/>
              <a:t>Informationen können auch erfunden werden</a:t>
            </a:r>
            <a:endParaRPr sz="1600"/>
          </a:p>
          <a:p>
            <a:pPr indent="-330200" lvl="1" marL="914400" rtl="0" algn="l">
              <a:spcBef>
                <a:spcPts val="0"/>
              </a:spcBef>
              <a:spcAft>
                <a:spcPts val="0"/>
              </a:spcAft>
              <a:buSzPts val="1600"/>
              <a:buChar char="○"/>
            </a:pPr>
            <a:r>
              <a:rPr lang="de" sz="1600"/>
              <a:t>unsichere Informationen werden als sicher verkauft, sichere Informationen als unbelegt und zweifelhaft</a:t>
            </a:r>
            <a:endParaRPr sz="16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3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75" name="Google Shape;375;p30"/>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lnSpcReduction="10000"/>
          </a:bodyPr>
          <a:lstStyle/>
          <a:p>
            <a:pPr indent="-330200" lvl="0" marL="457200" rtl="0" algn="l">
              <a:spcBef>
                <a:spcPts val="0"/>
              </a:spcBef>
              <a:spcAft>
                <a:spcPts val="0"/>
              </a:spcAft>
              <a:buSzPts val="1600"/>
              <a:buChar char="●"/>
            </a:pPr>
            <a:r>
              <a:rPr lang="de" sz="1600"/>
              <a:t>Ein und dasselbe Ereignis kann völlig verschieden bzw. auch gegensätzlich geframt werden</a:t>
            </a:r>
            <a:endParaRPr sz="1600"/>
          </a:p>
          <a:p>
            <a:pPr indent="-330200" lvl="1" marL="914400" rtl="0" algn="l">
              <a:spcBef>
                <a:spcPts val="0"/>
              </a:spcBef>
              <a:spcAft>
                <a:spcPts val="0"/>
              </a:spcAft>
              <a:buSzPts val="1600"/>
              <a:buChar char="○"/>
            </a:pPr>
            <a:r>
              <a:rPr lang="de" sz="1600"/>
              <a:t>Bsp. Fußballspiel: der Kommentator, der zu einer Mannschaft gehört, wird die Rollen Helden - Bösewichte umkehren</a:t>
            </a:r>
            <a:endParaRPr sz="1600"/>
          </a:p>
          <a:p>
            <a:pPr indent="-330200" lvl="0" marL="457200" rtl="0" algn="l">
              <a:spcBef>
                <a:spcPts val="0"/>
              </a:spcBef>
              <a:spcAft>
                <a:spcPts val="0"/>
              </a:spcAft>
              <a:buSzPts val="1600"/>
              <a:buChar char="●"/>
            </a:pPr>
            <a:r>
              <a:rPr lang="de" sz="1600"/>
              <a:t>Sprache spielt beim narrativen Framing auch eine wichtige Rolle</a:t>
            </a:r>
            <a:endParaRPr sz="1600"/>
          </a:p>
          <a:p>
            <a:pPr indent="-330200" lvl="1" marL="914400" rtl="0" algn="l">
              <a:spcBef>
                <a:spcPts val="0"/>
              </a:spcBef>
              <a:spcAft>
                <a:spcPts val="0"/>
              </a:spcAft>
              <a:buSzPts val="1600"/>
              <a:buChar char="○"/>
            </a:pPr>
            <a:r>
              <a:rPr lang="de" sz="1600"/>
              <a:t>handelt es sich um eine Gruppe Terroristen oder Freiheitskämpfer?</a:t>
            </a:r>
            <a:endParaRPr sz="1600"/>
          </a:p>
          <a:p>
            <a:pPr indent="-330200" lvl="1" marL="914400" rtl="0" algn="l">
              <a:spcBef>
                <a:spcPts val="0"/>
              </a:spcBef>
              <a:spcAft>
                <a:spcPts val="0"/>
              </a:spcAft>
              <a:buSzPts val="1600"/>
              <a:buChar char="○"/>
            </a:pPr>
            <a:r>
              <a:rPr lang="de" sz="1600"/>
              <a:t>Regierung oder Regime?</a:t>
            </a:r>
            <a:endParaRPr sz="1600"/>
          </a:p>
          <a:p>
            <a:pPr indent="-330200" lvl="1" marL="914400" rtl="0" algn="l">
              <a:spcBef>
                <a:spcPts val="0"/>
              </a:spcBef>
              <a:spcAft>
                <a:spcPts val="0"/>
              </a:spcAft>
              <a:buSzPts val="1600"/>
              <a:buChar char="○"/>
            </a:pPr>
            <a:r>
              <a:rPr lang="de" sz="1600"/>
              <a:t>Präventivschlag</a:t>
            </a:r>
            <a:r>
              <a:rPr lang="de" sz="1600"/>
              <a:t>, um dem Feind zuvorzukommen oder imperialistischer Angriffskrieg?</a:t>
            </a:r>
            <a:endParaRPr sz="1600"/>
          </a:p>
          <a:p>
            <a:pPr indent="-330200" lvl="1" marL="914400" rtl="0" algn="l">
              <a:spcBef>
                <a:spcPts val="0"/>
              </a:spcBef>
              <a:spcAft>
                <a:spcPts val="0"/>
              </a:spcAft>
              <a:buSzPts val="1600"/>
              <a:buChar char="○"/>
            </a:pPr>
            <a:r>
              <a:rPr lang="de" sz="1600"/>
              <a:t>wurde das Land erobert oder befreit?</a:t>
            </a:r>
            <a:endParaRPr sz="16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31"/>
          <p:cNvSpPr txBox="1"/>
          <p:nvPr>
            <p:ph type="title"/>
          </p:nvPr>
        </p:nvSpPr>
        <p:spPr>
          <a:xfrm>
            <a:off x="665325" y="1613825"/>
            <a:ext cx="8022300" cy="18729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de"/>
              <a:t>Beispiel</a:t>
            </a:r>
            <a:endParaRPr/>
          </a:p>
          <a:p>
            <a:pPr indent="0" lvl="0" marL="0" rtl="0" algn="ctr">
              <a:spcBef>
                <a:spcPts val="0"/>
              </a:spcBef>
              <a:spcAft>
                <a:spcPts val="0"/>
              </a:spcAft>
              <a:buNone/>
            </a:pPr>
            <a:r>
              <a:rPr lang="de"/>
              <a:t>Kilma-Aktivismus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14"/>
          <p:cNvSpPr txBox="1"/>
          <p:nvPr>
            <p:ph type="ctrTitle"/>
          </p:nvPr>
        </p:nvSpPr>
        <p:spPr>
          <a:xfrm>
            <a:off x="575750" y="1635300"/>
            <a:ext cx="8175900" cy="18729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de" sz="3300"/>
              <a:t>Frame-Bridging </a:t>
            </a:r>
            <a:endParaRPr sz="3300"/>
          </a:p>
          <a:p>
            <a:pPr indent="0" lvl="0" marL="0" rtl="0" algn="ctr">
              <a:spcBef>
                <a:spcPts val="0"/>
              </a:spcBef>
              <a:spcAft>
                <a:spcPts val="0"/>
              </a:spcAft>
              <a:buNone/>
            </a:pPr>
            <a:r>
              <a:rPr lang="de" sz="3300"/>
              <a:t>und </a:t>
            </a:r>
            <a:endParaRPr sz="3300"/>
          </a:p>
          <a:p>
            <a:pPr indent="0" lvl="0" marL="0" rtl="0" algn="ctr">
              <a:spcBef>
                <a:spcPts val="0"/>
              </a:spcBef>
              <a:spcAft>
                <a:spcPts val="0"/>
              </a:spcAft>
              <a:buNone/>
            </a:pPr>
            <a:r>
              <a:rPr lang="de" sz="3300"/>
              <a:t>Narratives Framing</a:t>
            </a:r>
            <a:endParaRPr sz="3300"/>
          </a:p>
          <a:p>
            <a:pPr indent="0" lvl="0" marL="0" rtl="0" algn="ctr">
              <a:spcBef>
                <a:spcPts val="0"/>
              </a:spcBef>
              <a:spcAft>
                <a:spcPts val="0"/>
              </a:spcAft>
              <a:buNone/>
            </a:pPr>
            <a:r>
              <a:t/>
            </a:r>
            <a:endParaRPr sz="3300"/>
          </a:p>
          <a:p>
            <a:pPr indent="0" lvl="0" marL="0" rtl="0" algn="ctr">
              <a:spcBef>
                <a:spcPts val="0"/>
              </a:spcBef>
              <a:spcAft>
                <a:spcPts val="0"/>
              </a:spcAft>
              <a:buNone/>
            </a:pPr>
            <a:r>
              <a:t/>
            </a:r>
            <a:endParaRPr sz="33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32"/>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86" name="Google Shape;386;p32"/>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de" sz="1600"/>
              <a:t>Szenario Pro-Klima-Aktivisten</a:t>
            </a:r>
            <a:endParaRPr sz="1600"/>
          </a:p>
          <a:p>
            <a:pPr indent="-322580" lvl="0" marL="457200" rtl="0" algn="l">
              <a:spcBef>
                <a:spcPts val="1200"/>
              </a:spcBef>
              <a:spcAft>
                <a:spcPts val="0"/>
              </a:spcAft>
              <a:buSzPct val="100000"/>
              <a:buChar char="●"/>
            </a:pPr>
            <a:r>
              <a:rPr lang="de" sz="1600"/>
              <a:t>Held: der Aktivist</a:t>
            </a:r>
            <a:endParaRPr sz="1600"/>
          </a:p>
          <a:p>
            <a:pPr indent="-322580" lvl="0" marL="457200" rtl="0" algn="l">
              <a:spcBef>
                <a:spcPts val="0"/>
              </a:spcBef>
              <a:spcAft>
                <a:spcPts val="0"/>
              </a:spcAft>
              <a:buSzPct val="100000"/>
              <a:buChar char="●"/>
            </a:pPr>
            <a:r>
              <a:rPr lang="de" sz="1600"/>
              <a:t>Bösewicht: die ältere Generation, bestimmte Industriezweige, alle Kritiker</a:t>
            </a:r>
            <a:endParaRPr sz="1600"/>
          </a:p>
          <a:p>
            <a:pPr indent="-322580" lvl="0" marL="457200" rtl="0" algn="l">
              <a:spcBef>
                <a:spcPts val="0"/>
              </a:spcBef>
              <a:spcAft>
                <a:spcPts val="0"/>
              </a:spcAft>
              <a:buSzPct val="100000"/>
              <a:buChar char="●"/>
            </a:pPr>
            <a:r>
              <a:rPr lang="de" sz="1600"/>
              <a:t>Das Opfer: Das Klima, die Welt, die Menschheit, die zukünftigen Generationen</a:t>
            </a:r>
            <a:endParaRPr sz="1600"/>
          </a:p>
          <a:p>
            <a:pPr indent="0" lvl="0" marL="457200" rtl="0" algn="l">
              <a:spcBef>
                <a:spcPts val="1200"/>
              </a:spcBef>
              <a:spcAft>
                <a:spcPts val="0"/>
              </a:spcAft>
              <a:buNone/>
            </a:pPr>
            <a:r>
              <a:t/>
            </a:r>
            <a:endParaRPr sz="1600"/>
          </a:p>
          <a:p>
            <a:pPr indent="-322580" lvl="0" marL="457200" rtl="0" algn="l">
              <a:spcBef>
                <a:spcPts val="1200"/>
              </a:spcBef>
              <a:spcAft>
                <a:spcPts val="0"/>
              </a:spcAft>
              <a:buSzPct val="100000"/>
              <a:buChar char="●"/>
            </a:pPr>
            <a:r>
              <a:rPr lang="de" sz="1600"/>
              <a:t>Erzählung: Der edle Klima-Aktivist kämpft gegen die uneinsichtigen Gegner, die den Klimawandel leugnen, zynisch sind, profitorientiert. Dabei gilt es das heilige Klima zu retten, weil wir sonst alle sterben werden.</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3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92" name="Google Shape;392;p33"/>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de" sz="1600"/>
              <a:t>Szenario Kritiker des Pro-Klima-Aktivisten</a:t>
            </a:r>
            <a:endParaRPr sz="1600"/>
          </a:p>
          <a:p>
            <a:pPr indent="-322580" lvl="0" marL="457200" rtl="0" algn="l">
              <a:spcBef>
                <a:spcPts val="1200"/>
              </a:spcBef>
              <a:spcAft>
                <a:spcPts val="0"/>
              </a:spcAft>
              <a:buSzPct val="100000"/>
              <a:buChar char="●"/>
            </a:pPr>
            <a:r>
              <a:rPr lang="de" sz="1600"/>
              <a:t>Held: der  Kritiker, normale Bürger</a:t>
            </a:r>
            <a:endParaRPr sz="1600"/>
          </a:p>
          <a:p>
            <a:pPr indent="-322580" lvl="0" marL="457200" rtl="0" algn="l">
              <a:spcBef>
                <a:spcPts val="0"/>
              </a:spcBef>
              <a:spcAft>
                <a:spcPts val="0"/>
              </a:spcAft>
              <a:buSzPct val="100000"/>
              <a:buChar char="●"/>
            </a:pPr>
            <a:r>
              <a:rPr lang="de" sz="1600"/>
              <a:t>Bösewicht: die Klima-Aktivisten</a:t>
            </a:r>
            <a:endParaRPr sz="1600"/>
          </a:p>
          <a:p>
            <a:pPr indent="-322580" lvl="0" marL="457200" rtl="0" algn="l">
              <a:spcBef>
                <a:spcPts val="0"/>
              </a:spcBef>
              <a:spcAft>
                <a:spcPts val="0"/>
              </a:spcAft>
              <a:buSzPct val="100000"/>
              <a:buChar char="●"/>
            </a:pPr>
            <a:r>
              <a:rPr lang="de" sz="1600"/>
              <a:t>Das Opfer: Die Allgemeinheit, die Wirtschaft</a:t>
            </a:r>
            <a:endParaRPr sz="1600"/>
          </a:p>
          <a:p>
            <a:pPr indent="0" lvl="0" marL="457200" rtl="0" algn="l">
              <a:spcBef>
                <a:spcPts val="1200"/>
              </a:spcBef>
              <a:spcAft>
                <a:spcPts val="0"/>
              </a:spcAft>
              <a:buNone/>
            </a:pPr>
            <a:r>
              <a:t/>
            </a:r>
            <a:endParaRPr sz="1600"/>
          </a:p>
          <a:p>
            <a:pPr indent="-322580" lvl="0" marL="457200" rtl="0" algn="l">
              <a:spcBef>
                <a:spcPts val="1200"/>
              </a:spcBef>
              <a:spcAft>
                <a:spcPts val="0"/>
              </a:spcAft>
              <a:buSzPct val="100000"/>
              <a:buChar char="●"/>
            </a:pPr>
            <a:r>
              <a:rPr lang="de" sz="1600"/>
              <a:t>Erzählung: Der ideologische Klima-Aktivist, der keine Ahnung von Wissenschaft oder Wirtschaft hat, stört das öffentliche Leben und gefährdet im schlimmsten Fall Leben. Sein Verhalten sorgt dafür, dass Arbeitsplätze zerstört werden und die Energiekosten in die Höhe treiben. Vernünftige Politiker dürfen sich von diesen Fanatikern nicht die Politik vorschreiben lassen.</a:t>
            </a:r>
            <a:endParaRPr sz="16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3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398" name="Google Shape;398;p34"/>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fontScale="92500" lnSpcReduction="10000"/>
          </a:bodyPr>
          <a:lstStyle/>
          <a:p>
            <a:pPr indent="-322580" lvl="0" marL="457200" rtl="0" algn="l">
              <a:spcBef>
                <a:spcPts val="0"/>
              </a:spcBef>
              <a:spcAft>
                <a:spcPts val="0"/>
              </a:spcAft>
              <a:buSzPct val="100000"/>
              <a:buChar char="●"/>
            </a:pPr>
            <a:r>
              <a:rPr lang="de" sz="1600"/>
              <a:t>Beim narrativen Framing gibt es viele Wertungen und relativ wenige belastbare Informationen</a:t>
            </a:r>
            <a:endParaRPr sz="1600"/>
          </a:p>
          <a:p>
            <a:pPr indent="-322580" lvl="0" marL="457200" rtl="0" algn="l">
              <a:spcBef>
                <a:spcPts val="0"/>
              </a:spcBef>
              <a:spcAft>
                <a:spcPts val="0"/>
              </a:spcAft>
              <a:buSzPct val="100000"/>
              <a:buChar char="●"/>
            </a:pPr>
            <a:r>
              <a:rPr lang="de" sz="1600"/>
              <a:t>Dasselbe Ereignis lässt sich sehr unterschiedlich darstellen</a:t>
            </a:r>
            <a:endParaRPr sz="1600"/>
          </a:p>
          <a:p>
            <a:pPr indent="-322580" lvl="0" marL="457200" rtl="0" algn="l">
              <a:spcBef>
                <a:spcPts val="0"/>
              </a:spcBef>
              <a:spcAft>
                <a:spcPts val="0"/>
              </a:spcAft>
              <a:buSzPct val="100000"/>
              <a:buChar char="●"/>
            </a:pPr>
            <a:r>
              <a:rPr lang="de" sz="1600"/>
              <a:t>Legitime Motive gibt es in der Regel nur auf der Seite der Helden,</a:t>
            </a:r>
            <a:endParaRPr sz="1600"/>
          </a:p>
          <a:p>
            <a:pPr indent="-322580" lvl="0" marL="457200" rtl="0" algn="l">
              <a:spcBef>
                <a:spcPts val="0"/>
              </a:spcBef>
              <a:spcAft>
                <a:spcPts val="0"/>
              </a:spcAft>
              <a:buSzPct val="100000"/>
              <a:buChar char="●"/>
            </a:pPr>
            <a:r>
              <a:rPr lang="de" sz="1600"/>
              <a:t>komplexe Situationen werden als sehr einfach dargestellt</a:t>
            </a:r>
            <a:endParaRPr sz="1600"/>
          </a:p>
          <a:p>
            <a:pPr indent="-322580" lvl="0" marL="457200" rtl="0" algn="l">
              <a:spcBef>
                <a:spcPts val="0"/>
              </a:spcBef>
              <a:spcAft>
                <a:spcPts val="0"/>
              </a:spcAft>
              <a:buSzPct val="100000"/>
              <a:buChar char="●"/>
            </a:pPr>
            <a:r>
              <a:rPr lang="de" sz="1600"/>
              <a:t>es findet oft keine Unterscheidung statt zwischen Zielen/Werten einerseits und den Mitteln und Strategien, um diese zu erreichen, andererseits </a:t>
            </a:r>
            <a:endParaRPr sz="1600"/>
          </a:p>
          <a:p>
            <a:pPr indent="-322580" lvl="0" marL="457200" rtl="0" algn="l">
              <a:spcBef>
                <a:spcPts val="0"/>
              </a:spcBef>
              <a:spcAft>
                <a:spcPts val="0"/>
              </a:spcAft>
              <a:buSzPct val="100000"/>
              <a:buChar char="●"/>
            </a:pPr>
            <a:r>
              <a:rPr lang="de" sz="1600"/>
              <a:t>Zentrale Bestandteile von Narrativen sind meist die Konzepte von Sieg und Niederlage</a:t>
            </a:r>
            <a:endParaRPr sz="1600"/>
          </a:p>
          <a:p>
            <a:pPr indent="-322580" lvl="0" marL="457200" rtl="0" algn="l">
              <a:spcBef>
                <a:spcPts val="0"/>
              </a:spcBef>
              <a:spcAft>
                <a:spcPts val="0"/>
              </a:spcAft>
              <a:buSzPct val="100000"/>
              <a:buChar char="●"/>
            </a:pPr>
            <a:r>
              <a:rPr lang="de" sz="1600"/>
              <a:t>Taktik und Strategie spielt deshalb auch eine gewisse Rolle</a:t>
            </a:r>
            <a:endParaRPr sz="1600"/>
          </a:p>
          <a:p>
            <a:pPr indent="-322580" lvl="1" marL="914400" rtl="0" algn="l">
              <a:spcBef>
                <a:spcPts val="0"/>
              </a:spcBef>
              <a:spcAft>
                <a:spcPts val="0"/>
              </a:spcAft>
              <a:buSzPct val="100000"/>
              <a:buChar char="○"/>
            </a:pPr>
            <a:r>
              <a:rPr lang="de" sz="1600"/>
              <a:t>die Taktiken des Bösewichtes sind immer feige und böse</a:t>
            </a:r>
            <a:endParaRPr sz="1600"/>
          </a:p>
          <a:p>
            <a:pPr indent="-322580" lvl="1" marL="914400" rtl="0" algn="l">
              <a:spcBef>
                <a:spcPts val="0"/>
              </a:spcBef>
              <a:spcAft>
                <a:spcPts val="0"/>
              </a:spcAft>
              <a:buSzPct val="100000"/>
              <a:buChar char="○"/>
            </a:pPr>
            <a:r>
              <a:rPr lang="de" sz="1600"/>
              <a:t>die Taktiken des Helden mutig, intelligent und wertegeleitet</a:t>
            </a:r>
            <a:endParaRPr sz="16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3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Narratives Framing</a:t>
            </a:r>
            <a:endParaRPr/>
          </a:p>
        </p:txBody>
      </p:sp>
      <p:sp>
        <p:nvSpPr>
          <p:cNvPr id="404" name="Google Shape;404;p35"/>
          <p:cNvSpPr txBox="1"/>
          <p:nvPr>
            <p:ph idx="1" type="body"/>
          </p:nvPr>
        </p:nvSpPr>
        <p:spPr>
          <a:xfrm>
            <a:off x="1303800" y="1597875"/>
            <a:ext cx="7030500" cy="3059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Narrative folgen auch Regeln der Unterhaltung</a:t>
            </a:r>
            <a:endParaRPr sz="1600"/>
          </a:p>
          <a:p>
            <a:pPr indent="-330200" lvl="1" marL="914400" rtl="0" algn="l">
              <a:spcBef>
                <a:spcPts val="0"/>
              </a:spcBef>
              <a:spcAft>
                <a:spcPts val="0"/>
              </a:spcAft>
              <a:buSzPts val="1600"/>
              <a:buChar char="○"/>
            </a:pPr>
            <a:r>
              <a:rPr lang="de" sz="1600"/>
              <a:t>es wird bewusst Spannung erzeugt → die Zeit geht aus, alles geschieht in letzter Sekunde</a:t>
            </a:r>
            <a:endParaRPr sz="1600"/>
          </a:p>
          <a:p>
            <a:pPr indent="-330200" lvl="2" marL="1371600" rtl="0" algn="l">
              <a:spcBef>
                <a:spcPts val="0"/>
              </a:spcBef>
              <a:spcAft>
                <a:spcPts val="0"/>
              </a:spcAft>
              <a:buSzPts val="1600"/>
              <a:buChar char="■"/>
            </a:pPr>
            <a:r>
              <a:rPr lang="de" sz="1600"/>
              <a:t>wenn wir nicht jetzt die vernünftige Klima-Politik betreiben, ist die Welt verloren</a:t>
            </a:r>
            <a:endParaRPr sz="1600"/>
          </a:p>
          <a:p>
            <a:pPr indent="-330200" lvl="2" marL="1371600" rtl="0" algn="l">
              <a:spcBef>
                <a:spcPts val="0"/>
              </a:spcBef>
              <a:spcAft>
                <a:spcPts val="0"/>
              </a:spcAft>
              <a:buSzPts val="1600"/>
              <a:buChar char="■"/>
            </a:pPr>
            <a:r>
              <a:rPr lang="de" sz="1600"/>
              <a:t>Geschichtsdoku: der Feind wir immer in letzter Minute besiegt, die belagerte Stadt in letzter Minute durch das Entsatzheer gerettet</a:t>
            </a:r>
            <a:endParaRPr sz="16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36"/>
          <p:cNvSpPr txBox="1"/>
          <p:nvPr>
            <p:ph type="title"/>
          </p:nvPr>
        </p:nvSpPr>
        <p:spPr>
          <a:xfrm>
            <a:off x="1388625" y="1271725"/>
            <a:ext cx="6366900" cy="1863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de" sz="3600"/>
              <a:t>Zusammenfassung</a:t>
            </a:r>
            <a:endParaRPr sz="3600"/>
          </a:p>
        </p:txBody>
      </p:sp>
      <p:sp>
        <p:nvSpPr>
          <p:cNvPr id="410" name="Google Shape;410;p36"/>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3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Zusammenfassung</a:t>
            </a:r>
            <a:endParaRPr/>
          </a:p>
        </p:txBody>
      </p:sp>
      <p:sp>
        <p:nvSpPr>
          <p:cNvPr id="416" name="Google Shape;416;p37"/>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de"/>
              <a:t>Beim Frame-Bridging wird ein gemeinsames Ziel einer ansonsten heterogenen Gruppe betont.</a:t>
            </a:r>
            <a:endParaRPr/>
          </a:p>
          <a:p>
            <a:pPr indent="-311150" lvl="0" marL="457200" rtl="0" algn="l">
              <a:lnSpc>
                <a:spcPct val="150000"/>
              </a:lnSpc>
              <a:spcBef>
                <a:spcPts val="0"/>
              </a:spcBef>
              <a:spcAft>
                <a:spcPts val="0"/>
              </a:spcAft>
              <a:buSzPts val="1300"/>
              <a:buChar char="●"/>
            </a:pPr>
            <a:r>
              <a:rPr lang="de"/>
              <a:t>Die Betonung auf das gemeinsame Ziel, dient der Überbrückung der Unterschiede zwischen einzelnen Gruppen</a:t>
            </a:r>
            <a:endParaRPr/>
          </a:p>
          <a:p>
            <a:pPr indent="-311150" lvl="0" marL="457200" rtl="0" algn="l">
              <a:lnSpc>
                <a:spcPct val="150000"/>
              </a:lnSpc>
              <a:spcBef>
                <a:spcPts val="0"/>
              </a:spcBef>
              <a:spcAft>
                <a:spcPts val="0"/>
              </a:spcAft>
              <a:buSzPts val="1300"/>
              <a:buChar char="●"/>
            </a:pPr>
            <a:r>
              <a:rPr lang="de"/>
              <a:t>Es gibt Ähnlichkeiten zum Werte-Framing, aber die Frames sind nicht identisch</a:t>
            </a:r>
            <a:endParaRPr/>
          </a:p>
          <a:p>
            <a:pPr indent="0" lvl="0" marL="0" rtl="0" algn="l">
              <a:spcBef>
                <a:spcPts val="0"/>
              </a:spcBef>
              <a:spcAft>
                <a:spcPts val="120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3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Zusammenfassung</a:t>
            </a:r>
            <a:endParaRPr/>
          </a:p>
        </p:txBody>
      </p:sp>
      <p:sp>
        <p:nvSpPr>
          <p:cNvPr id="422" name="Google Shape;422;p38"/>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317500" lvl="0" marL="457200" rtl="0" algn="l">
              <a:lnSpc>
                <a:spcPct val="150000"/>
              </a:lnSpc>
              <a:spcBef>
                <a:spcPts val="1200"/>
              </a:spcBef>
              <a:spcAft>
                <a:spcPts val="0"/>
              </a:spcAft>
              <a:buSzPts val="1400"/>
              <a:buChar char="●"/>
            </a:pPr>
            <a:r>
              <a:rPr lang="de" sz="1400"/>
              <a:t>Beim narrativen Framing werden die Ereignisse oder Positionen in Geschichten erzählt.</a:t>
            </a:r>
            <a:endParaRPr sz="1400"/>
          </a:p>
          <a:p>
            <a:pPr indent="-317500" lvl="0" marL="457200" rtl="0" algn="l">
              <a:lnSpc>
                <a:spcPct val="150000"/>
              </a:lnSpc>
              <a:spcBef>
                <a:spcPts val="0"/>
              </a:spcBef>
              <a:spcAft>
                <a:spcPts val="0"/>
              </a:spcAft>
              <a:buSzPts val="1400"/>
              <a:buChar char="●"/>
            </a:pPr>
            <a:r>
              <a:rPr lang="de" sz="1400"/>
              <a:t>Diese Geschichten sind komplexer als einfache Frames und können mehrere weitere Frames enthalten.</a:t>
            </a:r>
            <a:endParaRPr sz="1400"/>
          </a:p>
          <a:p>
            <a:pPr indent="-317500" lvl="0" marL="457200" rtl="0" algn="l">
              <a:lnSpc>
                <a:spcPct val="150000"/>
              </a:lnSpc>
              <a:spcBef>
                <a:spcPts val="0"/>
              </a:spcBef>
              <a:spcAft>
                <a:spcPts val="0"/>
              </a:spcAft>
              <a:buSzPts val="1400"/>
              <a:buChar char="●"/>
            </a:pPr>
            <a:r>
              <a:rPr lang="de" sz="1400"/>
              <a:t>Diese Geschichten leben meist von einer von einer primitiven Dichotomie:</a:t>
            </a:r>
            <a:endParaRPr sz="1400"/>
          </a:p>
          <a:p>
            <a:pPr indent="-317500" lvl="1" marL="914400" rtl="0" algn="l">
              <a:lnSpc>
                <a:spcPct val="150000"/>
              </a:lnSpc>
              <a:spcBef>
                <a:spcPts val="0"/>
              </a:spcBef>
              <a:spcAft>
                <a:spcPts val="0"/>
              </a:spcAft>
              <a:buSzPts val="1400"/>
              <a:buChar char="○"/>
            </a:pPr>
            <a:r>
              <a:rPr lang="de" sz="1400"/>
              <a:t>Es gibt Feinde, Helden und Opfer</a:t>
            </a:r>
            <a:endParaRPr sz="1400"/>
          </a:p>
          <a:p>
            <a:pPr indent="-317500" lvl="0" marL="457200" rtl="0" algn="l">
              <a:lnSpc>
                <a:spcPct val="150000"/>
              </a:lnSpc>
              <a:spcBef>
                <a:spcPts val="0"/>
              </a:spcBef>
              <a:spcAft>
                <a:spcPts val="0"/>
              </a:spcAft>
              <a:buSzPts val="1400"/>
              <a:buChar char="●"/>
            </a:pPr>
            <a:r>
              <a:rPr lang="de" sz="1400"/>
              <a:t>Narrative sollen auch unterhalten</a:t>
            </a:r>
            <a:endParaRPr sz="1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3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Zusammenfassung</a:t>
            </a:r>
            <a:endParaRPr/>
          </a:p>
        </p:txBody>
      </p:sp>
      <p:sp>
        <p:nvSpPr>
          <p:cNvPr id="428" name="Google Shape;428;p39"/>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323850" lvl="0" marL="457200" rtl="0" algn="l">
              <a:lnSpc>
                <a:spcPct val="150000"/>
              </a:lnSpc>
              <a:spcBef>
                <a:spcPts val="1200"/>
              </a:spcBef>
              <a:spcAft>
                <a:spcPts val="0"/>
              </a:spcAft>
              <a:buSzPts val="1500"/>
              <a:buChar char="●"/>
            </a:pPr>
            <a:r>
              <a:rPr lang="de" sz="1500"/>
              <a:t>Komplexe Gegenstände werden stark vereinfacht und Zusammenhänge und Nuancen geleugnet</a:t>
            </a:r>
            <a:endParaRPr sz="1500"/>
          </a:p>
          <a:p>
            <a:pPr indent="-323850" lvl="0" marL="457200" rtl="0" algn="l">
              <a:lnSpc>
                <a:spcPct val="150000"/>
              </a:lnSpc>
              <a:spcBef>
                <a:spcPts val="0"/>
              </a:spcBef>
              <a:spcAft>
                <a:spcPts val="0"/>
              </a:spcAft>
              <a:buSzPts val="1500"/>
              <a:buChar char="●"/>
            </a:pPr>
            <a:r>
              <a:rPr lang="de" sz="1500"/>
              <a:t>Durch Geschichten werden Emotionen geweckt und Werte angesprochen</a:t>
            </a:r>
            <a:endParaRPr sz="1500"/>
          </a:p>
          <a:p>
            <a:pPr indent="-323850" lvl="0" marL="457200" rtl="0" algn="l">
              <a:lnSpc>
                <a:spcPct val="150000"/>
              </a:lnSpc>
              <a:spcBef>
                <a:spcPts val="0"/>
              </a:spcBef>
              <a:spcAft>
                <a:spcPts val="0"/>
              </a:spcAft>
              <a:buSzPts val="1500"/>
              <a:buChar char="●"/>
            </a:pPr>
            <a:r>
              <a:rPr lang="de" sz="1500"/>
              <a:t>Ein Narrativ informiert nicht, sondern lenkt die Meinung der Leser</a:t>
            </a:r>
            <a:endParaRPr sz="1500"/>
          </a:p>
          <a:p>
            <a:pPr indent="-323850" lvl="0" marL="457200" rtl="0" algn="l">
              <a:lnSpc>
                <a:spcPct val="150000"/>
              </a:lnSpc>
              <a:spcBef>
                <a:spcPts val="0"/>
              </a:spcBef>
              <a:spcAft>
                <a:spcPts val="0"/>
              </a:spcAft>
              <a:buSzPts val="1500"/>
              <a:buChar char="●"/>
            </a:pPr>
            <a:r>
              <a:rPr lang="de" sz="1500"/>
              <a:t>Die Narrative bedienen sich oft einer Sprache des Krieges oder der Sportberichterstattung</a:t>
            </a:r>
            <a:endParaRPr sz="1500"/>
          </a:p>
          <a:p>
            <a:pPr indent="0" lvl="0" marL="0" rtl="0" algn="l">
              <a:spcBef>
                <a:spcPts val="0"/>
              </a:spcBef>
              <a:spcAft>
                <a:spcPts val="1200"/>
              </a:spcAft>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4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Literatur</a:t>
            </a:r>
            <a:endParaRPr/>
          </a:p>
        </p:txBody>
      </p:sp>
      <p:sp>
        <p:nvSpPr>
          <p:cNvPr id="434" name="Google Shape;434;p40"/>
          <p:cNvSpPr txBox="1"/>
          <p:nvPr>
            <p:ph idx="1" type="body"/>
          </p:nvPr>
        </p:nvSpPr>
        <p:spPr>
          <a:xfrm>
            <a:off x="1303800" y="1535375"/>
            <a:ext cx="7030500" cy="29964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de" sz="1600"/>
              <a:t>Michael Oswald, Strategisches Framing. Eine Einführung. Springer 2. Auflage 2022.</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Agenda</a:t>
            </a:r>
            <a:endParaRPr/>
          </a:p>
        </p:txBody>
      </p:sp>
      <p:sp>
        <p:nvSpPr>
          <p:cNvPr id="289" name="Google Shape;289;p15"/>
          <p:cNvSpPr txBox="1"/>
          <p:nvPr>
            <p:ph idx="1" type="body"/>
          </p:nvPr>
        </p:nvSpPr>
        <p:spPr>
          <a:xfrm>
            <a:off x="1303800" y="1951650"/>
            <a:ext cx="7030500" cy="25416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1200"/>
              </a:spcBef>
              <a:spcAft>
                <a:spcPts val="0"/>
              </a:spcAft>
              <a:buSzPts val="2000"/>
              <a:buAutoNum type="arabicPeriod"/>
            </a:pPr>
            <a:r>
              <a:rPr lang="de" sz="2000"/>
              <a:t>Frame-Bridging</a:t>
            </a:r>
            <a:endParaRPr sz="2000"/>
          </a:p>
          <a:p>
            <a:pPr indent="-355600" lvl="0" marL="457200" rtl="0" algn="l">
              <a:lnSpc>
                <a:spcPct val="150000"/>
              </a:lnSpc>
              <a:spcBef>
                <a:spcPts val="0"/>
              </a:spcBef>
              <a:spcAft>
                <a:spcPts val="0"/>
              </a:spcAft>
              <a:buSzPts val="2000"/>
              <a:buAutoNum type="arabicPeriod"/>
            </a:pPr>
            <a:r>
              <a:rPr lang="de" sz="2000"/>
              <a:t>Narratives Framing</a:t>
            </a:r>
            <a:endParaRPr sz="2000"/>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16"/>
          <p:cNvSpPr txBox="1"/>
          <p:nvPr>
            <p:ph type="title"/>
          </p:nvPr>
        </p:nvSpPr>
        <p:spPr>
          <a:xfrm>
            <a:off x="742100" y="1297300"/>
            <a:ext cx="7664100" cy="1863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de" sz="4000"/>
              <a:t>Frame-Bridging</a:t>
            </a:r>
            <a:endParaRPr sz="4000"/>
          </a:p>
          <a:p>
            <a:pPr indent="0" lvl="0" marL="0" rtl="0" algn="l">
              <a:spcBef>
                <a:spcPts val="0"/>
              </a:spcBef>
              <a:spcAft>
                <a:spcPts val="0"/>
              </a:spcAft>
              <a:buNone/>
            </a:pPr>
            <a:r>
              <a:t/>
            </a:r>
            <a:endParaRPr sz="4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Frame-Bridging</a:t>
            </a:r>
            <a:endParaRPr/>
          </a:p>
        </p:txBody>
      </p:sp>
      <p:sp>
        <p:nvSpPr>
          <p:cNvPr id="300" name="Google Shape;300;p17"/>
          <p:cNvSpPr txBox="1"/>
          <p:nvPr>
            <p:ph idx="1" type="body"/>
          </p:nvPr>
        </p:nvSpPr>
        <p:spPr>
          <a:xfrm>
            <a:off x="1303800" y="1597875"/>
            <a:ext cx="7030500" cy="3046500"/>
          </a:xfrm>
          <a:prstGeom prst="rect">
            <a:avLst/>
          </a:prstGeom>
        </p:spPr>
        <p:txBody>
          <a:bodyPr anchorCtr="0" anchor="t" bIns="91425" lIns="91425" spcFirstLastPara="1" rIns="91425" wrap="square" tIns="91425">
            <a:normAutofit fontScale="77500" lnSpcReduction="20000"/>
          </a:bodyPr>
          <a:lstStyle/>
          <a:p>
            <a:pPr indent="-317980" lvl="0" marL="457200" rtl="0" algn="l">
              <a:lnSpc>
                <a:spcPct val="150000"/>
              </a:lnSpc>
              <a:spcBef>
                <a:spcPts val="1200"/>
              </a:spcBef>
              <a:spcAft>
                <a:spcPts val="0"/>
              </a:spcAft>
              <a:buSzPct val="100000"/>
              <a:buChar char="●"/>
            </a:pPr>
            <a:r>
              <a:rPr lang="de" sz="1816"/>
              <a:t>Beim Frame-Bridging geht es darum, Unterschiede innerhalb einer Gruppe </a:t>
            </a:r>
            <a:r>
              <a:rPr lang="de" sz="1816"/>
              <a:t>ein zu ebnen</a:t>
            </a:r>
            <a:endParaRPr sz="1816"/>
          </a:p>
          <a:p>
            <a:pPr indent="-317980" lvl="0" marL="457200" rtl="0" algn="l">
              <a:lnSpc>
                <a:spcPct val="150000"/>
              </a:lnSpc>
              <a:spcBef>
                <a:spcPts val="0"/>
              </a:spcBef>
              <a:spcAft>
                <a:spcPts val="0"/>
              </a:spcAft>
              <a:buSzPct val="100000"/>
              <a:buChar char="●"/>
            </a:pPr>
            <a:r>
              <a:rPr lang="de" sz="1816"/>
              <a:t>man überbrückt diese Unterschiede, indem man einen gemeinsamen Frame schafft</a:t>
            </a:r>
            <a:endParaRPr sz="1816"/>
          </a:p>
          <a:p>
            <a:pPr indent="-317980" lvl="0" marL="457200" rtl="0" algn="l">
              <a:lnSpc>
                <a:spcPct val="150000"/>
              </a:lnSpc>
              <a:spcBef>
                <a:spcPts val="0"/>
              </a:spcBef>
              <a:spcAft>
                <a:spcPts val="0"/>
              </a:spcAft>
              <a:buSzPct val="100000"/>
              <a:buChar char="●"/>
            </a:pPr>
            <a:r>
              <a:rPr lang="de" sz="1816"/>
              <a:t>Ähnlichkeit zum Werte-Framing</a:t>
            </a:r>
            <a:endParaRPr sz="1816"/>
          </a:p>
          <a:p>
            <a:pPr indent="-317980" lvl="1" marL="914400" rtl="0" algn="l">
              <a:lnSpc>
                <a:spcPct val="150000"/>
              </a:lnSpc>
              <a:spcBef>
                <a:spcPts val="0"/>
              </a:spcBef>
              <a:spcAft>
                <a:spcPts val="0"/>
              </a:spcAft>
              <a:buSzPct val="100000"/>
              <a:buChar char="○"/>
            </a:pPr>
            <a:r>
              <a:rPr lang="de" sz="1816"/>
              <a:t>hier werden auch Unterschiede eingeebnet und eine Werte-Gemeinschaft postuliert</a:t>
            </a:r>
            <a:endParaRPr sz="1816"/>
          </a:p>
          <a:p>
            <a:pPr indent="-317980" lvl="0" marL="457200" rtl="0" algn="l">
              <a:lnSpc>
                <a:spcPct val="150000"/>
              </a:lnSpc>
              <a:spcBef>
                <a:spcPts val="0"/>
              </a:spcBef>
              <a:spcAft>
                <a:spcPts val="0"/>
              </a:spcAft>
              <a:buSzPct val="100000"/>
              <a:buChar char="●"/>
            </a:pPr>
            <a:r>
              <a:rPr lang="de" sz="1816"/>
              <a:t>Beim regulären Frame-Bridging identifiziert sich die Gruppe aber nicht über gemeinsame Werte sondern über ein </a:t>
            </a:r>
            <a:r>
              <a:rPr b="1" lang="de" sz="1816"/>
              <a:t>gemeinsames Ziel</a:t>
            </a:r>
            <a:endParaRPr b="1" sz="1816"/>
          </a:p>
          <a:p>
            <a:pPr indent="-317980" lvl="0" marL="457200" rtl="0" algn="l">
              <a:lnSpc>
                <a:spcPct val="150000"/>
              </a:lnSpc>
              <a:spcBef>
                <a:spcPts val="0"/>
              </a:spcBef>
              <a:spcAft>
                <a:spcPts val="0"/>
              </a:spcAft>
              <a:buSzPct val="100000"/>
              <a:buChar char="●"/>
            </a:pPr>
            <a:r>
              <a:rPr lang="de" sz="1816"/>
              <a:t>Die Zusammenhänge des Frame-Bridging sind also viel situativer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18"/>
          <p:cNvSpPr txBox="1"/>
          <p:nvPr>
            <p:ph type="title"/>
          </p:nvPr>
        </p:nvSpPr>
        <p:spPr>
          <a:xfrm>
            <a:off x="665325" y="1613825"/>
            <a:ext cx="8022300" cy="18729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de"/>
              <a:t>Die Tea Party Bewegung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1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Beispiel Tea Party Bewegung</a:t>
            </a:r>
            <a:endParaRPr/>
          </a:p>
        </p:txBody>
      </p:sp>
      <p:sp>
        <p:nvSpPr>
          <p:cNvPr id="311" name="Google Shape;311;p19"/>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de"/>
              <a:t>Tea Party Bewegung: eine von Millionären und Milliardären gegründete Bewegung, die sich als Graswurzelbewegung inszeniert und für einen schlanken Staat eintritt. Der Staat solle möglichst wenig Aufgaben übernehmen und möglichst alles dem Markt überlassen.</a:t>
            </a:r>
            <a:endParaRPr/>
          </a:p>
          <a:p>
            <a:pPr indent="0" lvl="0" marL="0" rtl="0" algn="l">
              <a:spcBef>
                <a:spcPts val="1200"/>
              </a:spcBef>
              <a:spcAft>
                <a:spcPts val="0"/>
              </a:spcAft>
              <a:buNone/>
            </a:pPr>
            <a:r>
              <a:rPr lang="de"/>
              <a:t>Diese Bewegung sammelt Sozialkonservative, Fiskalkonservative und Libertäre</a:t>
            </a:r>
            <a:endParaRPr/>
          </a:p>
          <a:p>
            <a:pPr indent="0" lvl="0" marL="0" rtl="0" algn="l">
              <a:spcBef>
                <a:spcPts val="1200"/>
              </a:spcBef>
              <a:spcAft>
                <a:spcPts val="0"/>
              </a:spcAft>
              <a:buNone/>
            </a:pPr>
            <a:r>
              <a:rPr lang="de"/>
              <a:t>Diese Gruppen teilen recht unterschiedliche Werte, besonders in sozialen Angelegenheiten, teilen aber die gleichen wirtschaftspolitischen Ziele</a:t>
            </a:r>
            <a:endParaRPr/>
          </a:p>
          <a:p>
            <a:pPr indent="0" lvl="0" marL="0" rtl="0" algn="l">
              <a:spcBef>
                <a:spcPts val="1200"/>
              </a:spcBef>
              <a:spcAft>
                <a:spcPts val="0"/>
              </a:spcAft>
              <a:buNone/>
            </a:pPr>
            <a:r>
              <a:rPr lang="de"/>
              <a:t>→ Es stehen Ziele im Vordergrund nicht Werte</a:t>
            </a:r>
            <a:endParaRPr/>
          </a:p>
          <a:p>
            <a:pPr indent="0" lvl="0" marL="0" rtl="0" algn="l">
              <a:spcBef>
                <a:spcPts val="1200"/>
              </a:spcBef>
              <a:spcAft>
                <a:spcPts val="1200"/>
              </a:spcAft>
              <a:buNone/>
            </a:pPr>
            <a:r>
              <a:rPr lang="de"/>
              <a:t>→ es erfolgt auch kein Postulat einer </a:t>
            </a:r>
            <a:r>
              <a:rPr lang="de"/>
              <a:t>Wertegemeinschaft</a:t>
            </a:r>
            <a:r>
              <a:rPr lang="de"/>
              <a:t> und Abwertung Andersdenkender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2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a:t>Beispiel Tea Party Bewegung</a:t>
            </a:r>
            <a:endParaRPr/>
          </a:p>
        </p:txBody>
      </p:sp>
      <p:sp>
        <p:nvSpPr>
          <p:cNvPr id="317" name="Google Shape;317;p20"/>
          <p:cNvSpPr txBox="1"/>
          <p:nvPr>
            <p:ph idx="1" type="body"/>
          </p:nvPr>
        </p:nvSpPr>
        <p:spPr>
          <a:xfrm>
            <a:off x="1303800" y="1650525"/>
            <a:ext cx="7030500" cy="3045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e" sz="1400"/>
              <a:t>Größte Unterschiede zum Werte-Framing</a:t>
            </a:r>
            <a:endParaRPr sz="1400"/>
          </a:p>
          <a:p>
            <a:pPr indent="-317500" lvl="0" marL="457200" rtl="0" algn="l">
              <a:spcBef>
                <a:spcPts val="1200"/>
              </a:spcBef>
              <a:spcAft>
                <a:spcPts val="0"/>
              </a:spcAft>
              <a:buSzPts val="1400"/>
              <a:buChar char="●"/>
            </a:pPr>
            <a:r>
              <a:rPr lang="de" sz="1400"/>
              <a:t>Da keine gemeinsame Identität aufgrund von Werten gebildet wird, können Werte-Widersprüche innerhalb der Gruppe ausgehalten werden</a:t>
            </a:r>
            <a:endParaRPr sz="1400"/>
          </a:p>
          <a:p>
            <a:pPr indent="-317500" lvl="0" marL="457200" rtl="0" algn="l">
              <a:spcBef>
                <a:spcPts val="0"/>
              </a:spcBef>
              <a:spcAft>
                <a:spcPts val="0"/>
              </a:spcAft>
              <a:buSzPts val="1400"/>
              <a:buChar char="●"/>
            </a:pPr>
            <a:r>
              <a:rPr lang="de" sz="1400"/>
              <a:t>Da Werte-Framing auf allgemeingültige Werte Bezug nimmt, ist es anfällig für Kritik wegen Doppelmoral </a:t>
            </a:r>
            <a:endParaRPr sz="1400"/>
          </a:p>
          <a:p>
            <a:pPr indent="-317500" lvl="1" marL="914400" rtl="0" algn="l">
              <a:spcBef>
                <a:spcPts val="0"/>
              </a:spcBef>
              <a:spcAft>
                <a:spcPts val="0"/>
              </a:spcAft>
              <a:buSzPts val="1400"/>
              <a:buChar char="○"/>
            </a:pPr>
            <a:r>
              <a:rPr lang="de" sz="1400"/>
              <a:t>weil die Werte beim Werte-Framing in der Regel nicht wirklich vertreten sondern nur inszeniert werden, kommt es schnell zu Widersprüchen und Doppelstandards</a:t>
            </a:r>
            <a:endParaRPr sz="1400"/>
          </a:p>
          <a:p>
            <a:pPr indent="-317500" lvl="0" marL="457200" rtl="0" algn="l">
              <a:spcBef>
                <a:spcPts val="0"/>
              </a:spcBef>
              <a:spcAft>
                <a:spcPts val="0"/>
              </a:spcAft>
              <a:buSzPts val="1400"/>
              <a:buChar char="●"/>
            </a:pPr>
            <a:r>
              <a:rPr lang="de" sz="1400"/>
              <a:t>Interessengemeinschaften , die durch Frame-Bridging zusammengehalten werden, sind aber weniger kohärent, weil keine Gruppenidentifikation stattfindet</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21"/>
          <p:cNvSpPr txBox="1"/>
          <p:nvPr>
            <p:ph type="title"/>
          </p:nvPr>
        </p:nvSpPr>
        <p:spPr>
          <a:xfrm>
            <a:off x="742100" y="1297300"/>
            <a:ext cx="7664100" cy="1863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de" sz="4000"/>
              <a:t>Narratives Framing</a:t>
            </a:r>
            <a:endParaRPr sz="4000"/>
          </a:p>
          <a:p>
            <a:pPr indent="0" lvl="0" marL="0" rtl="0" algn="l">
              <a:spcBef>
                <a:spcPts val="0"/>
              </a:spcBef>
              <a:spcAft>
                <a:spcPts val="0"/>
              </a:spcAft>
              <a:buNone/>
            </a:pPr>
            <a:r>
              <a:t/>
            </a:r>
            <a:endParaRPr sz="4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